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8" r:id="rId3"/>
    <p:sldId id="320" r:id="rId4"/>
    <p:sldId id="319" r:id="rId5"/>
    <p:sldId id="321" r:id="rId6"/>
    <p:sldId id="324" r:id="rId7"/>
    <p:sldId id="325" r:id="rId8"/>
    <p:sldId id="326" r:id="rId9"/>
    <p:sldId id="335" r:id="rId10"/>
    <p:sldId id="334" r:id="rId11"/>
    <p:sldId id="333" r:id="rId12"/>
    <p:sldId id="331" r:id="rId13"/>
    <p:sldId id="332" r:id="rId14"/>
    <p:sldId id="329" r:id="rId15"/>
    <p:sldId id="328" r:id="rId16"/>
    <p:sldId id="330" r:id="rId17"/>
    <p:sldId id="327" r:id="rId18"/>
    <p:sldId id="32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1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43C13-53E6-4ED7-9126-4D8AA91864C4}" type="datetimeFigureOut">
              <a:rPr lang="en-US" smtClean="0"/>
              <a:pPr/>
              <a:t>02-Sep-19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516E9-DDAB-4BDE-A86D-A814AAD4E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02-Sep-19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02-Sep-19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7620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rgbClr val="4191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Financial plan and its realization</a:t>
            </a:r>
            <a:endParaRPr lang="bs-Latn-BA" dirty="0">
              <a:solidFill>
                <a:srgbClr val="4191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Sixth Steering Committee meeting/ 05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2019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P5 - UPKM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WP7.2 Accreditation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(3 persons x 4 days: Nebojša Arsić, Aleksandra Petrović, Ljiljana Murganić)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WP4.3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Implementation of students’ internships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UNI (5 persons x 12 days  -&gt; 10 + 2); WP7.3 TUC (1 person x 14 days -&gt; 12 + 2)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OE (1 person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UNSA (7 persons x 2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WP4.4 Implementation of Master curricula and reporting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P6 - UNSA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 (P6-SC-047 TS and contract, SC-030 and SC-037 address)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London (3 persons x 4 days: Emina Hadžić, Ammar Šarić, Suvada Jusić); WP7.3 UNIME (4 persons x 7 days: Emina Hadžić, Hata Milišić, Nina Dragičević)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WP4.3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Implementation of students’ internships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UNI (5 persons x 12 days  -&gt; 10 + 2)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(1 person x 7 days: Emina Hadžić), UNIME (3 persons x 7 days: Emina Hadžić, Sanjin Albinović), UNIME (2 persons x 14 days: Ammar Šarić, Naida Ademović)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UNI (2 persons x 5 months: Nejra Muhedin, Šemsa Imširović); BOKU (2 persons x 5 months: Merima Trako, Selena Grizić); UNIME (3 persons x 2 months: Amar Šurković, Selma Čolo)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P7 - UBL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 + TS-020 signed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Printing - subcontracting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(2 persons x 4 days: Radoslav Ivaniš, Milan Stanivuković); WP7.3 OE (2 persons x 7 days: Velibor Lalić, Predrag Ćeranić)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WP4.3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Implementation of students’ internships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KPU (2 persons x 12 days  -&gt; 10 + 2); WP7.3 OE (1 person x 14 days -&gt; 12 + 2: Radoslav Ivaniš)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: KPU (2 persons x 5 months); OE (1 person x 2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P8 - TCASU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(1 person x 4 days: Predrag Stanojevic)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P9 - UNIME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(3 persons x 4 days: </a:t>
            </a:r>
            <a:r>
              <a:rPr lang="bs-Latn-BA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Giuseppe Tito Aronica, Francesca Pollicino, Brunella Bonaccorso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(5 persons x 7 days), UNSA (3 persons x 7 days: </a:t>
            </a:r>
            <a:r>
              <a:rPr lang="bs-Latn-BA" sz="18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Brunella Bonaccorso</a:t>
            </a:r>
            <a:r>
              <a:rPr lang="sr-Latn-RS" sz="18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</a:t>
            </a:r>
            <a:endParaRPr lang="sr-Latn-RS" sz="18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UNI (1 person x 5 months), UNSA (2 persons x 5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Amendment to the UNIME-UNI inter-institutional agreement</a:t>
            </a:r>
            <a:endParaRPr lang="sr-Latn-R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P10 - OE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(2 persons x 4 days: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Ancza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Erzsébet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Farkas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Gabriella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(1 person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KPU (1 x 2 months: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Éva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Beke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P11 - UNID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WP7.2 Accreditation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Printing materials - Subcontracing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(2 persons x 4 days: Radovan Karkalić, Sasa Stojanovic)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WP4.3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Implementation of students’ internships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UNI (5 persons x 12 days  -&gt; 10 + 2)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WP4.4 Implementation of Master curricula and reporting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P12 - TUC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(2 persons x 4 days: Georgios Stavroulakis, Georgios Tairidis)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(3 persons x 7 days), UNSA (3 persons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UNSA (1 person x 2 months)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229600" cy="1130300"/>
          </a:xfrm>
          <a:solidFill>
            <a:schemeClr val="tx2">
              <a:lumMod val="5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sr-Latn-RS" sz="49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sr-Latn-RS" sz="49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sr-Latn-RS" sz="49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10 % of HEI’s financing 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524000"/>
          <a:ext cx="8458200" cy="5208103"/>
        </p:xfrm>
        <a:graphic>
          <a:graphicData uri="http://schemas.openxmlformats.org/drawingml/2006/table">
            <a:tbl>
              <a:tblPr/>
              <a:tblGrid>
                <a:gridCol w="681175"/>
                <a:gridCol w="4640646"/>
                <a:gridCol w="1330456"/>
                <a:gridCol w="1805923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Partner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23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Aug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-1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189,832.40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Natural Resources and Life Sciences, Vienna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49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808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Middlesex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598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Criminal Investigation and Police Studies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206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.5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Pristina in Kosovska Mitrovica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77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sr-Latn-R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120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sr-Latn-R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97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Sarajevo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69,950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sr-Latn-RS" sz="1600" b="0" i="0" u="none" strike="noStrike" kern="12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96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anja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Luka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55,736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College of Applied Sciences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Urosevac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with temporary seat in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Leposavic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56,272.56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Messina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893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Óbuda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23,847.00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Defence in Belgrade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73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281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University of Crete,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Chania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 Greece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25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 in percentage:  </a:t>
                      </a:r>
                      <a:r>
                        <a:rPr lang="sr-Latn-RS" sz="2400" b="1" i="0" u="none" strike="noStrike" dirty="0" smtClean="0">
                          <a:solidFill>
                            <a:srgbClr val="00B050"/>
                          </a:solidFill>
                          <a:latin typeface="Book Antiqua" pitchFamily="18" charset="0"/>
                        </a:rPr>
                        <a:t>83.67%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774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025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97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267200" y="6334780"/>
            <a:ext cx="2525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Total: 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925,133.00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Special Mobility Strand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0"/>
          <a:ext cx="8686801" cy="4660928"/>
        </p:xfrm>
        <a:graphic>
          <a:graphicData uri="http://schemas.openxmlformats.org/drawingml/2006/table">
            <a:tbl>
              <a:tblPr/>
              <a:tblGrid>
                <a:gridCol w="712693"/>
                <a:gridCol w="1018134"/>
                <a:gridCol w="1783876"/>
                <a:gridCol w="1740274"/>
                <a:gridCol w="1715911"/>
                <a:gridCol w="1715913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Spent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Staff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Student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123,456.00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89,792.00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34/36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6/12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880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4,185.00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3/7 (4)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520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6,975.00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5/8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11,055.00</a:t>
                      </a:r>
                      <a:endParaRPr lang="en-US" sz="1400" b="0" i="0" u="none" strike="noStrike" kern="1200" dirty="0">
                        <a:solidFill>
                          <a:srgbClr val="419182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090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9,045.00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42,337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10,191.00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7/13 (5)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0/7 (4)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15,660.00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6,120.00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6/6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0/3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330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9,330.00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22,470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0/8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255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5,200.00</a:t>
                      </a:r>
                      <a:endParaRPr lang="en-US" sz="1400" b="0" i="0" u="none" strike="noStrike" kern="1200" dirty="0">
                        <a:solidFill>
                          <a:srgbClr val="419182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4/5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 (1)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430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11,430.00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9/9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945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0/1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320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613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163,323.00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95/125 (11)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6/41 (7)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495518" y="6057781"/>
            <a:ext cx="264848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Difference: </a:t>
            </a:r>
          </a:p>
          <a:p>
            <a:pPr fontAlgn="b"/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157,290.00 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6334780"/>
            <a:ext cx="3510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Total in percentage:  </a:t>
            </a:r>
            <a:r>
              <a:rPr lang="sr-Latn-RS" sz="2800" b="1" dirty="0" smtClean="0">
                <a:solidFill>
                  <a:srgbClr val="00B050"/>
                </a:solidFill>
                <a:latin typeface="Book Antiqua" pitchFamily="18" charset="0"/>
              </a:rPr>
              <a:t>50.94%</a:t>
            </a:r>
            <a:endParaRPr lang="en-US" sz="28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399" y="1524000"/>
          <a:ext cx="8001000" cy="4648198"/>
        </p:xfrm>
        <a:graphic>
          <a:graphicData uri="http://schemas.openxmlformats.org/drawingml/2006/table">
            <a:tbl>
              <a:tblPr/>
              <a:tblGrid>
                <a:gridCol w="508853"/>
                <a:gridCol w="850298"/>
                <a:gridCol w="1026815"/>
                <a:gridCol w="1027650"/>
                <a:gridCol w="1027650"/>
                <a:gridCol w="1186770"/>
                <a:gridCol w="1001365"/>
                <a:gridCol w="1371599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23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Aug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-1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SMS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Budget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Percentage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Not transferred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189,832.40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89,792.00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279,624.40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364,529.00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76.71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49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808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4,185.00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53,993.00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66,453.00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81.25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6,645.30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37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598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6,975.00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44,573.00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59,081.00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75.44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5,908.10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206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.5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11,055.00</a:t>
                      </a:r>
                      <a:endParaRPr lang="en-US" sz="1400" b="0" i="0" u="none" strike="noStrike" kern="1200" dirty="0">
                        <a:solidFill>
                          <a:srgbClr val="419182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92,261.56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119,996.00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76.89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11,999.60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77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9,045.00</a:t>
                      </a:r>
                      <a:endParaRPr lang="en-US" sz="14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86,165.97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111,248.00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77.45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69,950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10,191.00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80,141.96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132,591.00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60.44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13,259.10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55,738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6,120.00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61,858.88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80,969.00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76.40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8,096.90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56,272.56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9,330.00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65,602.56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66,469.00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98.70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893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32,893.00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65,134.00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50.50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13,026.80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23,847.00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5,200.00</a:t>
                      </a:r>
                      <a:endParaRPr lang="en-US" sz="1400" b="0" i="0" u="none" strike="noStrike" kern="1200" dirty="0">
                        <a:solidFill>
                          <a:srgbClr val="419182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29,047.00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34,436.00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84.35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74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612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11,430.00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86,042.64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104,314.00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82.48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25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147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25,147.00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40,526.00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62.05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8,105.20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774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6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025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6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97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163,323.00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937,348.97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1,245,746.00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1" i="0" u="none" strike="noStrike" dirty="0" smtClean="0">
                          <a:solidFill>
                            <a:schemeClr val="bg1"/>
                          </a:solidFill>
                          <a:latin typeface="Book Antiqua" pitchFamily="18" charset="0"/>
                        </a:rPr>
                        <a:t>75.24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6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67,041.00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36344" y="685800"/>
            <a:ext cx="2207656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sz="2300" b="1" dirty="0" smtClean="0">
                <a:solidFill>
                  <a:srgbClr val="000000"/>
                </a:solidFill>
                <a:latin typeface="Book Antiqua" pitchFamily="18" charset="0"/>
              </a:rPr>
              <a:t>Difference: </a:t>
            </a:r>
          </a:p>
          <a:p>
            <a:pPr fontAlgn="b"/>
            <a:r>
              <a:rPr lang="sr-Latn-RS" sz="2300" b="1" dirty="0" smtClean="0">
                <a:solidFill>
                  <a:srgbClr val="FF0000"/>
                </a:solidFill>
                <a:latin typeface="Book Antiqua" pitchFamily="18" charset="0"/>
              </a:rPr>
              <a:t>308,397.03 EUR</a:t>
            </a:r>
            <a:endParaRPr lang="en-US" sz="23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146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49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How to spend the rest of NatRisk money?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971800" y="3962400"/>
            <a:ext cx="40559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sz="4400" b="1" smtClean="0">
                <a:solidFill>
                  <a:srgbClr val="FF0000"/>
                </a:solidFill>
                <a:latin typeface="Book Antiqua" pitchFamily="18" charset="0"/>
              </a:rPr>
              <a:t>308,397.03 </a:t>
            </a:r>
            <a:r>
              <a:rPr lang="sr-Latn-RS" sz="4400" b="1" dirty="0" smtClean="0">
                <a:solidFill>
                  <a:srgbClr val="FF0000"/>
                </a:solidFill>
                <a:latin typeface="Book Antiqua" pitchFamily="18" charset="0"/>
              </a:rPr>
              <a:t>EUR</a:t>
            </a:r>
            <a:endParaRPr lang="en-US" sz="44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P1 - UNI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WP5.3 External evaluation of the project -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WP5.4 External financial control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WP7.2 Accreditation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(3 persons x 4 days: Milan Gocic, Slavisa Trajkovic, Borislava Blagojevic); WP7.3 UNIME (2 persons x 7 days)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WP4.3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Implementation of students’ internships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UNSA (10 persons x 12 days  -&gt; 10 + 2); WP7.3 MUHEC (2 persons x 14 days -&gt; 12 +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2: Tamara Nikolić, Aleksa Dugonjivac)</a:t>
            </a:r>
            <a:endParaRPr lang="sr-Latn-RS" sz="18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 students: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BOKU (2 x 5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months: Borko Radivojević),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UNIME (2 x 5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months: Žarko Radivojević),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UNSA (2 x 5 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months: Ana Stojanović, Andrea Jakić)</a:t>
            </a:r>
            <a:endParaRPr lang="sr-Latn-RS" sz="18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WP4.4 Implementation of Master curricula and reporting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P2 - BOKU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(SC-032-036)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(3 persons x 4 days: Kurt Glock, Daniel Wildt, Angelika Riegler)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(1 person x 7 days: Michael Tritthart), UNSA (3 persons x 7 days: Markus Peter, Peter Flodl, Christian Scheidl)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UNI (1 person x 2 months: </a:t>
            </a:r>
            <a:r>
              <a:rPr lang="en-U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Ana Maria Madrigal Sanchez</a:t>
            </a: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P3 - MUHEC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(3 persons x 4 days: Sally Priest, Simon McCarthy, Giuseppina Joyce)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UNI (3 persons x 7 days: Baljit Binning)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P4 - KPU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 costs – documentation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WP7.2 Accreditation documentation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Printing materials – Subcontracing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Travel </a:t>
            </a: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Costs &amp; Costs of Stay: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WP8.2 Meeting in Sarajevo (2 persons x 4 days: Saša Mijalković, Nikola Stanisavljević)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WP7.3 OE (2 persons x 14 days -&gt; 12 + 2)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SMS: 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Staff: MUHEC (1 person x 7 days)</a:t>
            </a:r>
          </a:p>
          <a:p>
            <a:pPr lvl="1" algn="just" eaLnBrk="0" hangingPunct="0">
              <a:buFont typeface="Wingdings" pitchFamily="2" charset="2"/>
              <a:buChar char="Ø"/>
              <a:defRPr/>
            </a:pPr>
            <a:r>
              <a:rPr lang="sr-Latn-RS" sz="18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Students: OE (3 persons x 5 months); UBL (2 persons x 5 months) 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WP4.4 Implementation of Master curricula and reporting</a:t>
            </a: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2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WP8.5 Final report</a:t>
            </a:r>
            <a:endParaRPr lang="en-US" sz="22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sr-Latn-RS" sz="13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4964</TotalTime>
  <Words>1839</Words>
  <Application>Microsoft Office PowerPoint</Application>
  <PresentationFormat>On-screen Show (4:3)</PresentationFormat>
  <Paragraphs>447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Development of master curricula for natural disasters risk management in Western Balkan countries</vt:lpstr>
      <vt:lpstr>Financial report</vt:lpstr>
      <vt:lpstr>Special Mobility Strand</vt:lpstr>
      <vt:lpstr>Financial report</vt:lpstr>
      <vt:lpstr>How to spend the rest of NatRisk money? </vt:lpstr>
      <vt:lpstr>P1 - UNI </vt:lpstr>
      <vt:lpstr>P2 - BOKU </vt:lpstr>
      <vt:lpstr>P3 - MUHEC </vt:lpstr>
      <vt:lpstr>P4 - KPU </vt:lpstr>
      <vt:lpstr>P5 - UPKM </vt:lpstr>
      <vt:lpstr>P6 - UNSA </vt:lpstr>
      <vt:lpstr>P7 - UBL </vt:lpstr>
      <vt:lpstr>P8 - TCASU </vt:lpstr>
      <vt:lpstr>P9 - UNIME </vt:lpstr>
      <vt:lpstr>P10 - OE </vt:lpstr>
      <vt:lpstr>P11 - UNID </vt:lpstr>
      <vt:lpstr>P12 - TUC </vt:lpstr>
      <vt:lpstr> 10 % of HEI’s financing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206</cp:revision>
  <dcterms:created xsi:type="dcterms:W3CDTF">2006-08-16T00:00:00Z</dcterms:created>
  <dcterms:modified xsi:type="dcterms:W3CDTF">2019-09-02T20:35:32Z</dcterms:modified>
</cp:coreProperties>
</file>